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86" r:id="rId2"/>
    <p:sldId id="276" r:id="rId3"/>
    <p:sldId id="277" r:id="rId4"/>
    <p:sldId id="282" r:id="rId5"/>
    <p:sldId id="280" r:id="rId6"/>
    <p:sldId id="283" r:id="rId7"/>
    <p:sldId id="284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85" r:id="rId20"/>
    <p:sldId id="269" r:id="rId21"/>
    <p:sldId id="271" r:id="rId22"/>
    <p:sldId id="290" r:id="rId23"/>
    <p:sldId id="291" r:id="rId24"/>
    <p:sldId id="293" r:id="rId25"/>
    <p:sldId id="294" r:id="rId26"/>
    <p:sldId id="321" r:id="rId27"/>
    <p:sldId id="295" r:id="rId28"/>
    <p:sldId id="298" r:id="rId29"/>
    <p:sldId id="296" r:id="rId30"/>
    <p:sldId id="299" r:id="rId31"/>
    <p:sldId id="301" r:id="rId32"/>
    <p:sldId id="302" r:id="rId33"/>
    <p:sldId id="289" r:id="rId34"/>
    <p:sldId id="305" r:id="rId35"/>
    <p:sldId id="304" r:id="rId36"/>
    <p:sldId id="309" r:id="rId37"/>
    <p:sldId id="308" r:id="rId38"/>
    <p:sldId id="310" r:id="rId39"/>
    <p:sldId id="306" r:id="rId40"/>
    <p:sldId id="314" r:id="rId41"/>
    <p:sldId id="313" r:id="rId42"/>
    <p:sldId id="311" r:id="rId43"/>
    <p:sldId id="315" r:id="rId44"/>
    <p:sldId id="317" r:id="rId45"/>
    <p:sldId id="318" r:id="rId46"/>
    <p:sldId id="319" r:id="rId47"/>
    <p:sldId id="272" r:id="rId48"/>
    <p:sldId id="322" r:id="rId49"/>
  </p:sldIdLst>
  <p:sldSz cx="12192000" cy="6858000"/>
  <p:notesSz cx="6858000" cy="9144000"/>
  <p:embeddedFontLst>
    <p:embeddedFont>
      <p:font typeface="Barlow" panose="00000500000000000000" pitchFamily="2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g8FlW36RvsHpdOKYAxqbUqURV9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0A7"/>
    <a:srgbClr val="268ACA"/>
    <a:srgbClr val="29A9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7044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acf73c5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g13acf73c5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" name="Google Shape;1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cf73c5d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13acf73c5d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acf73c5d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g13acf73c5d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acf73c5d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" name="Google Shape;191;g13acf73c5d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9968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ab45e4d6e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g13ab45e4d6e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1246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0876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147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7234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0364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3053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3615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7033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6669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030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849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1091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7889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4022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cf73c5d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13acf73c5d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2720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243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099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cf73c5d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13acf73c5d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9939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6797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cf73c5d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13acf73c5d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707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1397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cf73c5d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13acf73c5d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5551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8466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3153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23371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3714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67039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5776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0ef23a5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g230ef23a5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213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122af3d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1e122af3d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122af3d2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g1e122af3d2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122af3d2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g1e122af3d2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7.xml"/><Relationship Id="rId7" Type="http://schemas.openxmlformats.org/officeDocument/2006/relationships/slide" Target="slide3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9.xml"/><Relationship Id="rId5" Type="http://schemas.openxmlformats.org/officeDocument/2006/relationships/slide" Target="slide22.xml"/><Relationship Id="rId4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demo.interlink-project.eu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zgz.interlink-project.eu/" TargetMode="External"/><Relationship Id="rId5" Type="http://schemas.openxmlformats.org/officeDocument/2006/relationships/hyperlink" Target="https://varam.interlink-project.eu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mef.interlink-project.eu/" TargetMode="Externa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interlink-project.eu/docs/en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link-project.eu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4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6AF8CAD-0411-1803-A6FE-973D41BC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1724025"/>
            <a:ext cx="6410325" cy="1352550"/>
          </a:xfrm>
          <a:prstGeom prst="rect">
            <a:avLst/>
          </a:prstGeom>
        </p:spPr>
      </p:pic>
      <p:sp>
        <p:nvSpPr>
          <p:cNvPr id="2" name="Google Shape;87;p1">
            <a:extLst>
              <a:ext uri="{FF2B5EF4-FFF2-40B4-BE49-F238E27FC236}">
                <a16:creationId xmlns:a16="http://schemas.microsoft.com/office/drawing/2014/main" id="{1CC0BBCD-348A-E4E6-CE7D-631496D6AD30}"/>
              </a:ext>
            </a:extLst>
          </p:cNvPr>
          <p:cNvSpPr txBox="1">
            <a:spLocks/>
          </p:cNvSpPr>
          <p:nvPr/>
        </p:nvSpPr>
        <p:spPr>
          <a:xfrm>
            <a:off x="492300" y="2910550"/>
            <a:ext cx="11207400" cy="305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dirty="0">
                <a:solidFill>
                  <a:srgbClr val="268ACA"/>
                </a:solidFill>
                <a:latin typeface="Barlow"/>
                <a:ea typeface="Barlow"/>
                <a:cs typeface="Barlow"/>
                <a:sym typeface="Barlow"/>
              </a:rPr>
              <a:t>TUTORIAL FOR THE COLLABORATIVE ENVIRONMENT</a:t>
            </a:r>
          </a:p>
          <a:p>
            <a:pPr algn="ctr"/>
            <a:r>
              <a:rPr lang="en-US" sz="4000" dirty="0">
                <a:solidFill>
                  <a:srgbClr val="268ACA"/>
                </a:solidFill>
                <a:latin typeface="Barlow"/>
                <a:ea typeface="Barlow"/>
                <a:cs typeface="Barlow"/>
                <a:sym typeface="Barlow"/>
              </a:rPr>
              <a:t>- Participant version - </a:t>
            </a:r>
          </a:p>
        </p:txBody>
      </p:sp>
    </p:spTree>
    <p:extLst>
      <p:ext uri="{BB962C8B-B14F-4D97-AF65-F5344CB8AC3E}">
        <p14:creationId xmlns:p14="http://schemas.microsoft.com/office/powerpoint/2010/main" val="10239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122af3d23_0_17"/>
          <p:cNvSpPr/>
          <p:nvPr/>
        </p:nvSpPr>
        <p:spPr>
          <a:xfrm>
            <a:off x="173000" y="143425"/>
            <a:ext cx="35106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1e122af3d23_0_17"/>
          <p:cNvSpPr txBox="1"/>
          <p:nvPr/>
        </p:nvSpPr>
        <p:spPr>
          <a:xfrm>
            <a:off x="246525" y="1316625"/>
            <a:ext cx="31077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Already registered to the platform?</a:t>
            </a:r>
            <a:endParaRPr sz="3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g1e122af3d23_0_17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g1e122af3d23_0_17"/>
          <p:cNvSpPr txBox="1"/>
          <p:nvPr/>
        </p:nvSpPr>
        <p:spPr>
          <a:xfrm>
            <a:off x="240225" y="3288775"/>
            <a:ext cx="34434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Sign in with your credentials if you are already have registered to the platform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Sign in with you google account if you have one and want to use it to access the platform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e122af3d23_0_17"/>
          <p:cNvSpPr/>
          <p:nvPr/>
        </p:nvSpPr>
        <p:spPr>
          <a:xfrm>
            <a:off x="4003025" y="2804450"/>
            <a:ext cx="1237800" cy="6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g1e122af3d23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225" y="152400"/>
            <a:ext cx="4343100" cy="655319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0" name="Google Shape;120;g1e122af3d23_0_17"/>
          <p:cNvSpPr/>
          <p:nvPr/>
        </p:nvSpPr>
        <p:spPr>
          <a:xfrm>
            <a:off x="4095525" y="5712025"/>
            <a:ext cx="1237800" cy="6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122af3d23_0_30"/>
          <p:cNvSpPr/>
          <p:nvPr/>
        </p:nvSpPr>
        <p:spPr>
          <a:xfrm>
            <a:off x="173000" y="143425"/>
            <a:ext cx="35106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1e122af3d23_0_30"/>
          <p:cNvSpPr txBox="1"/>
          <p:nvPr/>
        </p:nvSpPr>
        <p:spPr>
          <a:xfrm>
            <a:off x="246525" y="1316625"/>
            <a:ext cx="31077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yet registered to the platform?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g1e122af3d23_0_30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g1e122af3d23_0_30"/>
          <p:cNvSpPr txBox="1"/>
          <p:nvPr/>
        </p:nvSpPr>
        <p:spPr>
          <a:xfrm>
            <a:off x="240225" y="3288775"/>
            <a:ext cx="34434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Click on “Not registered? Sign up!”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1e122af3d2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225" y="152400"/>
            <a:ext cx="4343100" cy="6553198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0" name="Google Shape;130;g1e122af3d23_0_30"/>
          <p:cNvSpPr/>
          <p:nvPr/>
        </p:nvSpPr>
        <p:spPr>
          <a:xfrm>
            <a:off x="5081100" y="4461450"/>
            <a:ext cx="1560000" cy="7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e122af3d23_0_30"/>
          <p:cNvSpPr/>
          <p:nvPr/>
        </p:nvSpPr>
        <p:spPr>
          <a:xfrm>
            <a:off x="6738200" y="4661850"/>
            <a:ext cx="1866900" cy="37920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128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Access with Google credentials</a:t>
            </a:r>
            <a:endParaRPr sz="5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6049" y="733300"/>
            <a:ext cx="4520900" cy="57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/>
          <p:nvPr/>
        </p:nvSpPr>
        <p:spPr>
          <a:xfrm>
            <a:off x="172998" y="143435"/>
            <a:ext cx="3334871" cy="6526306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322729" y="1544243"/>
            <a:ext cx="2951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with Google credentials</a:t>
            </a: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240225" y="3288775"/>
            <a:ext cx="3011100" cy="3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you have a private or work account managed by Google 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example 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xxxx@gmail.com) you can enter the 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 using your usual Google email and password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(the platform is able to dialogue with Google servers for a safe user identification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in compliance with data protection regulations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14"/>
          <p:cNvCxnSpPr/>
          <p:nvPr/>
        </p:nvCxnSpPr>
        <p:spPr>
          <a:xfrm>
            <a:off x="322730" y="3113903"/>
            <a:ext cx="295181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14"/>
          <p:cNvSpPr/>
          <p:nvPr/>
        </p:nvSpPr>
        <p:spPr>
          <a:xfrm>
            <a:off x="7908800" y="2325000"/>
            <a:ext cx="1542300" cy="544500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2707" y="733288"/>
            <a:ext cx="3778498" cy="550519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9597000" y="2325000"/>
            <a:ext cx="830100" cy="544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5900500" y="5404050"/>
            <a:ext cx="830100" cy="544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acf73c5df_0_10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57" name="Google Shape;157;g13acf73c5df_0_105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128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13acf73c5df_0_105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Access for users already registered with username and password</a:t>
            </a:r>
            <a:endParaRPr sz="5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8994" y="653988"/>
            <a:ext cx="3778498" cy="550519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/>
          <p:nvPr/>
        </p:nvSpPr>
        <p:spPr>
          <a:xfrm>
            <a:off x="172998" y="143435"/>
            <a:ext cx="3334871" cy="6526306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322729" y="1544243"/>
            <a:ext cx="2951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with platform credentials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40225" y="3288775"/>
            <a:ext cx="3034200" cy="30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you have already registered to the platform with a chosen username and password, use your defined credentials to login to the platform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you have not registered yet, see next slides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16"/>
          <p:cNvCxnSpPr/>
          <p:nvPr/>
        </p:nvCxnSpPr>
        <p:spPr>
          <a:xfrm>
            <a:off x="322730" y="3113903"/>
            <a:ext cx="295181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16"/>
          <p:cNvSpPr/>
          <p:nvPr/>
        </p:nvSpPr>
        <p:spPr>
          <a:xfrm>
            <a:off x="8242875" y="2744275"/>
            <a:ext cx="830100" cy="544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acf73c5df_0_1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74" name="Google Shape;174;g13acf73c5df_0_111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128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3acf73c5df_0_111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New registration to the portal</a:t>
            </a:r>
            <a:endParaRPr sz="5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3acf73c5d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625" y="426075"/>
            <a:ext cx="3625300" cy="55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3acf73c5df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926" y="129925"/>
            <a:ext cx="2746989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3acf73c5df_0_1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acf73c5df_0_1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" name="Google Shape;184;g13acf73c5df_0_11"/>
          <p:cNvSpPr/>
          <p:nvPr/>
        </p:nvSpPr>
        <p:spPr>
          <a:xfrm>
            <a:off x="5183775" y="4193075"/>
            <a:ext cx="1605000" cy="535500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13acf73c5df_0_11"/>
          <p:cNvSpPr txBox="1"/>
          <p:nvPr/>
        </p:nvSpPr>
        <p:spPr>
          <a:xfrm>
            <a:off x="322730" y="1668518"/>
            <a:ext cx="2951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Input your registration data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3acf73c5df_0_11"/>
          <p:cNvSpPr txBox="1"/>
          <p:nvPr/>
        </p:nvSpPr>
        <p:spPr>
          <a:xfrm>
            <a:off x="240226" y="3288775"/>
            <a:ext cx="31902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After clicking on "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“Not registered? Sign up!” you get access to the registration form</a:t>
            </a: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Insert your data, choose a password and click on the "Sign up" button</a:t>
            </a: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3acf73c5df_0_11"/>
          <p:cNvSpPr/>
          <p:nvPr/>
        </p:nvSpPr>
        <p:spPr>
          <a:xfrm>
            <a:off x="10325025" y="2325000"/>
            <a:ext cx="830100" cy="544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3acf73c5df_0_11"/>
          <p:cNvSpPr/>
          <p:nvPr/>
        </p:nvSpPr>
        <p:spPr>
          <a:xfrm>
            <a:off x="7000800" y="4309825"/>
            <a:ext cx="830100" cy="544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acf73c5df_0_25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13acf73c5df_0_25"/>
          <p:cNvSpPr txBox="1"/>
          <p:nvPr/>
        </p:nvSpPr>
        <p:spPr>
          <a:xfrm>
            <a:off x="286554" y="1980468"/>
            <a:ext cx="2951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Confirm the registration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3acf73c5df_0_25"/>
          <p:cNvSpPr txBox="1"/>
          <p:nvPr/>
        </p:nvSpPr>
        <p:spPr>
          <a:xfrm>
            <a:off x="3391050" y="2949025"/>
            <a:ext cx="3412800" cy="30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 completare la registrazione e’ necessario aprire il link che verra’ mandato tramite email (controllare eventualmente la cartella SPAM)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g13acf73c5df_0_25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7" name="Google Shape;197;g13acf73c5df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3849" y="1376975"/>
            <a:ext cx="4229000" cy="37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3acf73c5df_0_25"/>
          <p:cNvPicPr preferRelativeResize="0"/>
          <p:nvPr/>
        </p:nvPicPr>
        <p:blipFill rotWithShape="1">
          <a:blip r:embed="rId4">
            <a:alphaModFix/>
          </a:blip>
          <a:srcRect t="19756" r="22618"/>
          <a:stretch/>
        </p:blipFill>
        <p:spPr>
          <a:xfrm>
            <a:off x="7822850" y="1993625"/>
            <a:ext cx="4313275" cy="2405500"/>
          </a:xfrm>
          <a:prstGeom prst="rect">
            <a:avLst/>
          </a:prstGeom>
          <a:noFill/>
          <a:ln w="9525" cap="flat" cmpd="sng">
            <a:solidFill>
              <a:srgbClr val="268AC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9" name="Google Shape;199;g13acf73c5df_0_25"/>
          <p:cNvSpPr/>
          <p:nvPr/>
        </p:nvSpPr>
        <p:spPr>
          <a:xfrm>
            <a:off x="9723700" y="3353225"/>
            <a:ext cx="1005900" cy="335700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3acf73c5df_0_25"/>
          <p:cNvSpPr txBox="1"/>
          <p:nvPr/>
        </p:nvSpPr>
        <p:spPr>
          <a:xfrm>
            <a:off x="262400" y="3220125"/>
            <a:ext cx="3128700" cy="3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verification message will be sent to the provided email address (check also the spam folder)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ick on the valuation link included in the email message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Now you can enter the platform with your new credentials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3acf73c5df_0_25"/>
          <p:cNvSpPr/>
          <p:nvPr/>
        </p:nvSpPr>
        <p:spPr>
          <a:xfrm>
            <a:off x="10863775" y="3248825"/>
            <a:ext cx="830100" cy="544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304800" y="2741119"/>
            <a:ext cx="114681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Welcome to your Workspace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58318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F4FA-B8FC-9E7F-6316-BCDFB2C0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268ACA"/>
                </a:solidFill>
              </a:rPr>
              <a:t>INDEX</a:t>
            </a:r>
            <a:endParaRPr lang="en-US" dirty="0">
              <a:solidFill>
                <a:srgbClr val="268ACA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98945-5C1F-CA86-D3D8-668840C8F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>
                <a:hlinkClick r:id="rId2" action="ppaction://hlinksldjump"/>
              </a:rPr>
              <a:t>Portal public pages</a:t>
            </a:r>
            <a:endParaRPr lang="it-IT" dirty="0"/>
          </a:p>
          <a:p>
            <a:r>
              <a:rPr lang="it-IT" dirty="0">
                <a:hlinkClick r:id="rId3" action="ppaction://hlinksldjump"/>
              </a:rPr>
              <a:t>Login and </a:t>
            </a:r>
            <a:r>
              <a:rPr lang="it-IT" dirty="0" err="1">
                <a:hlinkClick r:id="rId3" action="ppaction://hlinksldjump"/>
              </a:rPr>
              <a:t>registration</a:t>
            </a:r>
            <a:endParaRPr lang="it-IT" dirty="0"/>
          </a:p>
          <a:p>
            <a:r>
              <a:rPr lang="it-IT" dirty="0">
                <a:hlinkClick r:id="rId4" action="ppaction://hlinksldjump"/>
              </a:rPr>
              <a:t>Personal workspace</a:t>
            </a:r>
            <a:endParaRPr lang="it-IT" dirty="0"/>
          </a:p>
          <a:p>
            <a:r>
              <a:rPr lang="it-IT" dirty="0">
                <a:hlinkClick r:id="rId5" action="ppaction://hlinksldjump"/>
              </a:rPr>
              <a:t>How a co-production </a:t>
            </a:r>
            <a:r>
              <a:rPr lang="it-IT" dirty="0" err="1">
                <a:hlinkClick r:id="rId5" action="ppaction://hlinksldjump"/>
              </a:rPr>
              <a:t>process</a:t>
            </a:r>
            <a:r>
              <a:rPr lang="it-IT" dirty="0">
                <a:hlinkClick r:id="rId5" action="ppaction://hlinksldjump"/>
              </a:rPr>
              <a:t> looks like</a:t>
            </a:r>
            <a:endParaRPr lang="it-IT" dirty="0"/>
          </a:p>
          <a:p>
            <a:r>
              <a:rPr lang="it-IT" dirty="0">
                <a:hlinkClick r:id="rId6" action="ppaction://hlinksldjump"/>
              </a:rPr>
              <a:t>How to </a:t>
            </a:r>
            <a:r>
              <a:rPr lang="it-IT" dirty="0" err="1">
                <a:hlinkClick r:id="rId6" action="ppaction://hlinksldjump"/>
              </a:rPr>
              <a:t>edit</a:t>
            </a:r>
            <a:r>
              <a:rPr lang="it-IT" dirty="0">
                <a:hlinkClick r:id="rId6" action="ppaction://hlinksldjump"/>
              </a:rPr>
              <a:t> </a:t>
            </a:r>
            <a:r>
              <a:rPr lang="it-IT" dirty="0" err="1">
                <a:hlinkClick r:id="rId6" action="ppaction://hlinksldjump"/>
              </a:rPr>
              <a:t>resources</a:t>
            </a:r>
            <a:endParaRPr lang="it-IT" dirty="0"/>
          </a:p>
          <a:p>
            <a:r>
              <a:rPr lang="it-IT" dirty="0">
                <a:hlinkClick r:id="rId7" action="ppaction://hlinksldjump"/>
              </a:rPr>
              <a:t>How to create a new </a:t>
            </a:r>
            <a:r>
              <a:rPr lang="it-IT" dirty="0" err="1">
                <a:hlinkClick r:id="rId7" action="ppaction://hlinksldjump"/>
              </a:rPr>
              <a:t>resource</a:t>
            </a:r>
            <a:endParaRPr lang="it-IT" dirty="0"/>
          </a:p>
          <a:p>
            <a:r>
              <a:rPr lang="it-IT" dirty="0">
                <a:hlinkClick r:id="rId8" action="ppaction://hlinksldjump"/>
              </a:rPr>
              <a:t>How to share the link to a </a:t>
            </a:r>
            <a:r>
              <a:rPr lang="it-IT" dirty="0" err="1">
                <a:hlinkClick r:id="rId8" action="ppaction://hlinksldjump"/>
              </a:rPr>
              <a:t>resource</a:t>
            </a:r>
            <a:endParaRPr lang="it-IT" dirty="0"/>
          </a:p>
          <a:p>
            <a:endParaRPr lang="it-IT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ECD9C2-C2DF-E278-A646-BB534801C1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826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ab45e4d6e_1_13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3ab45e4d6e_1_13"/>
          <p:cNvSpPr txBox="1"/>
          <p:nvPr/>
        </p:nvSpPr>
        <p:spPr>
          <a:xfrm>
            <a:off x="322730" y="1615603"/>
            <a:ext cx="2951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 workspace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3ab45e4d6e_1_13"/>
          <p:cNvSpPr txBox="1"/>
          <p:nvPr/>
        </p:nvSpPr>
        <p:spPr>
          <a:xfrm>
            <a:off x="240226" y="3288775"/>
            <a:ext cx="31077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After you access the Collaborative Environment, a welcome page provides orientation information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g13ab45e4d6e_1_13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7" name="Google Shape;217;g13ab45e4d6e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023" y="1546850"/>
            <a:ext cx="8379400" cy="3942447"/>
          </a:xfrm>
          <a:prstGeom prst="rect">
            <a:avLst/>
          </a:prstGeom>
          <a:noFill/>
          <a:ln>
            <a:solidFill>
              <a:srgbClr val="6360A7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Co-production processes you work on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3288765"/>
            <a:ext cx="34962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After having been invited to participate to a co-production process, your workspace contains the list of processes you can work on.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3" name="Google Shape;233;g13ab45e4d6e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149" y="3297938"/>
            <a:ext cx="6323849" cy="3371697"/>
          </a:xfrm>
          <a:prstGeom prst="rect">
            <a:avLst/>
          </a:prstGeom>
          <a:noFill/>
          <a:ln>
            <a:solidFill>
              <a:srgbClr val="6360A7"/>
            </a:solidFill>
          </a:ln>
        </p:spPr>
      </p:pic>
      <p:sp>
        <p:nvSpPr>
          <p:cNvPr id="234" name="Google Shape;234;g13ab45e4d6e_1_21"/>
          <p:cNvSpPr/>
          <p:nvPr/>
        </p:nvSpPr>
        <p:spPr>
          <a:xfrm rot="-2335690">
            <a:off x="6203717" y="4403376"/>
            <a:ext cx="830276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17;g13ab45e4d6e_1_13">
            <a:extLst>
              <a:ext uri="{FF2B5EF4-FFF2-40B4-BE49-F238E27FC236}">
                <a16:creationId xmlns:a16="http://schemas.microsoft.com/office/drawing/2014/main" id="{7AC25DF4-387D-92B1-2266-5CDF6C05C5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924" y="270002"/>
            <a:ext cx="6323850" cy="2915502"/>
          </a:xfrm>
          <a:prstGeom prst="rect">
            <a:avLst/>
          </a:prstGeom>
          <a:noFill/>
          <a:ln>
            <a:solidFill>
              <a:srgbClr val="6360A7"/>
            </a:solidFill>
          </a:ln>
        </p:spPr>
      </p:pic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4681800" y="2170704"/>
            <a:ext cx="1287200" cy="4596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15DC835E-98F3-5C67-3E49-6D562F913DFE}"/>
              </a:ext>
            </a:extLst>
          </p:cNvPr>
          <p:cNvSpPr/>
          <p:nvPr/>
        </p:nvSpPr>
        <p:spPr>
          <a:xfrm rot="-2335690">
            <a:off x="6037705" y="1901267"/>
            <a:ext cx="463565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304800" y="2741119"/>
            <a:ext cx="114681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a co-production process </a:t>
            </a:r>
            <a:b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looks like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988861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the process of your interest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3288764"/>
            <a:ext cx="3496200" cy="298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you have been invited to contribute to a co-production process, you can open it from the list of processes in your workspace. 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 can also open it from the email invitation that you have received (you will be redirected to the Collaborative Environment and login will be requested)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3" name="Google Shape;233;g13ab45e4d6e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149" y="249938"/>
            <a:ext cx="6323849" cy="3371697"/>
          </a:xfrm>
          <a:prstGeom prst="rect">
            <a:avLst/>
          </a:prstGeom>
          <a:noFill/>
          <a:ln>
            <a:solidFill>
              <a:srgbClr val="6360A7"/>
            </a:solidFill>
          </a:ln>
        </p:spPr>
      </p:pic>
      <p:sp>
        <p:nvSpPr>
          <p:cNvPr id="234" name="Google Shape;234;g13ab45e4d6e_1_21"/>
          <p:cNvSpPr/>
          <p:nvPr/>
        </p:nvSpPr>
        <p:spPr>
          <a:xfrm rot="-2335690">
            <a:off x="6203717" y="1355376"/>
            <a:ext cx="830276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79DBB-3506-3024-CE74-4ED6D4700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149" y="3818851"/>
            <a:ext cx="7095055" cy="2789211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20E51-9B13-FBF0-B350-5D7E552A651B}"/>
              </a:ext>
            </a:extLst>
          </p:cNvPr>
          <p:cNvSpPr txBox="1"/>
          <p:nvPr/>
        </p:nvSpPr>
        <p:spPr>
          <a:xfrm>
            <a:off x="11053009" y="4940968"/>
            <a:ext cx="1427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6360A7"/>
                </a:solidFill>
              </a:rPr>
              <a:t>SAMPLE INVITATION EMAIL</a:t>
            </a:r>
            <a:endParaRPr lang="en-US" b="1" dirty="0">
              <a:solidFill>
                <a:srgbClr val="6360A7"/>
              </a:solidFill>
            </a:endParaRPr>
          </a:p>
        </p:txBody>
      </p:sp>
      <p:sp>
        <p:nvSpPr>
          <p:cNvPr id="8" name="Google Shape;234;g13ab45e4d6e_1_21">
            <a:extLst>
              <a:ext uri="{FF2B5EF4-FFF2-40B4-BE49-F238E27FC236}">
                <a16:creationId xmlns:a16="http://schemas.microsoft.com/office/drawing/2014/main" id="{E1F20328-1FEE-C9B1-7424-0053B924C557}"/>
              </a:ext>
            </a:extLst>
          </p:cNvPr>
          <p:cNvSpPr/>
          <p:nvPr/>
        </p:nvSpPr>
        <p:spPr>
          <a:xfrm rot="-2335690">
            <a:off x="8323140" y="5413857"/>
            <a:ext cx="830276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641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o-production process front page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3288765"/>
            <a:ext cx="34962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Front Page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provides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information 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755D916-43BD-4169-8E6F-715730A8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98" y="1615602"/>
            <a:ext cx="8327862" cy="3616797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6" name="Google Shape;199;g13acf73c5df_0_25">
            <a:extLst>
              <a:ext uri="{FF2B5EF4-FFF2-40B4-BE49-F238E27FC236}">
                <a16:creationId xmlns:a16="http://schemas.microsoft.com/office/drawing/2014/main" id="{75692C11-3187-B5AA-A4C3-5A8AB6686075}"/>
              </a:ext>
            </a:extLst>
          </p:cNvPr>
          <p:cNvSpPr/>
          <p:nvPr/>
        </p:nvSpPr>
        <p:spPr>
          <a:xfrm>
            <a:off x="3657530" y="3113903"/>
            <a:ext cx="889070" cy="3150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1B9D9C7-E4AE-D53C-0EB9-CDE86893A806}"/>
              </a:ext>
            </a:extLst>
          </p:cNvPr>
          <p:cNvSpPr/>
          <p:nvPr/>
        </p:nvSpPr>
        <p:spPr>
          <a:xfrm rot="7044414">
            <a:off x="4375357" y="2792933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44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AB598-0DAD-A771-E8B1-340E9E4D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98" y="1615603"/>
            <a:ext cx="8379105" cy="3642897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o-production process resources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3288765"/>
            <a:ext cx="34962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provides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list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have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so far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during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have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199;g13acf73c5df_0_25">
            <a:extLst>
              <a:ext uri="{FF2B5EF4-FFF2-40B4-BE49-F238E27FC236}">
                <a16:creationId xmlns:a16="http://schemas.microsoft.com/office/drawing/2014/main" id="{75692C11-3187-B5AA-A4C3-5A8AB6686075}"/>
              </a:ext>
            </a:extLst>
          </p:cNvPr>
          <p:cNvSpPr/>
          <p:nvPr/>
        </p:nvSpPr>
        <p:spPr>
          <a:xfrm>
            <a:off x="3657530" y="3596503"/>
            <a:ext cx="889070" cy="3150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1B9D9C7-E4AE-D53C-0EB9-CDE86893A806}"/>
              </a:ext>
            </a:extLst>
          </p:cNvPr>
          <p:cNvSpPr/>
          <p:nvPr/>
        </p:nvSpPr>
        <p:spPr>
          <a:xfrm rot="7044414">
            <a:off x="4375357" y="3275533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06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3E397-8EF6-CA9B-08F1-73BCD766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30" y="1814015"/>
            <a:ext cx="8361472" cy="3639647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907703"/>
            <a:ext cx="29517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working on a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3288765"/>
            <a:ext cx="34962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Teams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visualizes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list of teams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involved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the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clicking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on a team name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able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see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members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199;g13acf73c5df_0_25">
            <a:extLst>
              <a:ext uri="{FF2B5EF4-FFF2-40B4-BE49-F238E27FC236}">
                <a16:creationId xmlns:a16="http://schemas.microsoft.com/office/drawing/2014/main" id="{75692C11-3187-B5AA-A4C3-5A8AB6686075}"/>
              </a:ext>
            </a:extLst>
          </p:cNvPr>
          <p:cNvSpPr/>
          <p:nvPr/>
        </p:nvSpPr>
        <p:spPr>
          <a:xfrm>
            <a:off x="3657530" y="4764903"/>
            <a:ext cx="889070" cy="3150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1B9D9C7-E4AE-D53C-0EB9-CDE86893A806}"/>
              </a:ext>
            </a:extLst>
          </p:cNvPr>
          <p:cNvSpPr/>
          <p:nvPr/>
        </p:nvSpPr>
        <p:spPr>
          <a:xfrm rot="7044414">
            <a:off x="4375357" y="4443933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2E4CC90-433E-2971-C579-06C0368AB844}"/>
              </a:ext>
            </a:extLst>
          </p:cNvPr>
          <p:cNvSpPr/>
          <p:nvPr/>
        </p:nvSpPr>
        <p:spPr>
          <a:xfrm rot="7044414">
            <a:off x="6369256" y="2424633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76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0EB455-50EA-C17C-CE4D-31C496B2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30" y="1734420"/>
            <a:ext cx="8400754" cy="3650380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o-production process guided steps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3288765"/>
            <a:ext cx="34962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Guide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allows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list of steps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planned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the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hierarchical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and tasks)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199;g13acf73c5df_0_25">
            <a:extLst>
              <a:ext uri="{FF2B5EF4-FFF2-40B4-BE49-F238E27FC236}">
                <a16:creationId xmlns:a16="http://schemas.microsoft.com/office/drawing/2014/main" id="{75692C11-3187-B5AA-A4C3-5A8AB6686075}"/>
              </a:ext>
            </a:extLst>
          </p:cNvPr>
          <p:cNvSpPr/>
          <p:nvPr/>
        </p:nvSpPr>
        <p:spPr>
          <a:xfrm>
            <a:off x="3657530" y="3952103"/>
            <a:ext cx="889070" cy="3150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1B9D9C7-E4AE-D53C-0EB9-CDE86893A806}"/>
              </a:ext>
            </a:extLst>
          </p:cNvPr>
          <p:cNvSpPr/>
          <p:nvPr/>
        </p:nvSpPr>
        <p:spPr>
          <a:xfrm rot="7044414">
            <a:off x="4375357" y="3631133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8633-0480-3DB8-FEE6-CAAE47FD3D24}"/>
              </a:ext>
            </a:extLst>
          </p:cNvPr>
          <p:cNvSpPr txBox="1"/>
          <p:nvPr/>
        </p:nvSpPr>
        <p:spPr>
          <a:xfrm>
            <a:off x="7422315" y="1030820"/>
            <a:ext cx="227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SEQUENCE OF PHASES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3F31A-900C-9C19-BAFC-A3D77172F449}"/>
              </a:ext>
            </a:extLst>
          </p:cNvPr>
          <p:cNvSpPr txBox="1"/>
          <p:nvPr/>
        </p:nvSpPr>
        <p:spPr>
          <a:xfrm>
            <a:off x="6292085" y="866432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TASK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F3E2E-3A9E-8E67-637D-815C8D3A7923}"/>
              </a:ext>
            </a:extLst>
          </p:cNvPr>
          <p:cNvSpPr txBox="1"/>
          <p:nvPr/>
        </p:nvSpPr>
        <p:spPr>
          <a:xfrm>
            <a:off x="5702621" y="501933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OBJECTIVE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EA2590-AAD5-6111-A299-1A01052106B5}"/>
              </a:ext>
            </a:extLst>
          </p:cNvPr>
          <p:cNvCxnSpPr>
            <a:cxnSpLocks/>
          </p:cNvCxnSpPr>
          <p:nvPr/>
        </p:nvCxnSpPr>
        <p:spPr>
          <a:xfrm flipH="1">
            <a:off x="7594600" y="1362452"/>
            <a:ext cx="76064" cy="720348"/>
          </a:xfrm>
          <a:prstGeom prst="straightConnector1">
            <a:avLst/>
          </a:prstGeom>
          <a:ln w="1905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2E2338-4ABD-92A5-D7AF-57BD53F89047}"/>
              </a:ext>
            </a:extLst>
          </p:cNvPr>
          <p:cNvCxnSpPr>
            <a:cxnSpLocks/>
          </p:cNvCxnSpPr>
          <p:nvPr/>
        </p:nvCxnSpPr>
        <p:spPr>
          <a:xfrm>
            <a:off x="6650447" y="1184709"/>
            <a:ext cx="0" cy="2104056"/>
          </a:xfrm>
          <a:prstGeom prst="straightConnector1">
            <a:avLst/>
          </a:prstGeom>
          <a:ln w="1905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7BEB84-7AC8-2B3D-4C27-D899FCD34190}"/>
              </a:ext>
            </a:extLst>
          </p:cNvPr>
          <p:cNvCxnSpPr>
            <a:cxnSpLocks/>
          </p:cNvCxnSpPr>
          <p:nvPr/>
        </p:nvCxnSpPr>
        <p:spPr>
          <a:xfrm>
            <a:off x="5998456" y="809710"/>
            <a:ext cx="0" cy="2060490"/>
          </a:xfrm>
          <a:prstGeom prst="straightConnector1">
            <a:avLst/>
          </a:prstGeom>
          <a:ln w="1905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DA169D-8910-D034-891E-5EA427BF4D8B}"/>
              </a:ext>
            </a:extLst>
          </p:cNvPr>
          <p:cNvSpPr txBox="1"/>
          <p:nvPr/>
        </p:nvSpPr>
        <p:spPr>
          <a:xfrm>
            <a:off x="5228511" y="84248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PHASE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26C8D5-2060-DA5D-E748-2F206A5068EC}"/>
              </a:ext>
            </a:extLst>
          </p:cNvPr>
          <p:cNvCxnSpPr>
            <a:cxnSpLocks/>
          </p:cNvCxnSpPr>
          <p:nvPr/>
        </p:nvCxnSpPr>
        <p:spPr>
          <a:xfrm>
            <a:off x="5465056" y="406142"/>
            <a:ext cx="0" cy="2060490"/>
          </a:xfrm>
          <a:prstGeom prst="straightConnector1">
            <a:avLst/>
          </a:prstGeom>
          <a:ln w="1905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D1AA1C-D759-995D-8301-D5D2D43984DA}"/>
              </a:ext>
            </a:extLst>
          </p:cNvPr>
          <p:cNvCxnSpPr>
            <a:cxnSpLocks/>
          </p:cNvCxnSpPr>
          <p:nvPr/>
        </p:nvCxnSpPr>
        <p:spPr>
          <a:xfrm>
            <a:off x="8065452" y="1338597"/>
            <a:ext cx="416482" cy="755997"/>
          </a:xfrm>
          <a:prstGeom prst="straightConnector1">
            <a:avLst/>
          </a:prstGeom>
          <a:ln w="1905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31D386-2CB3-F90C-94CD-0452EA1FE2C2}"/>
              </a:ext>
            </a:extLst>
          </p:cNvPr>
          <p:cNvCxnSpPr>
            <a:cxnSpLocks/>
          </p:cNvCxnSpPr>
          <p:nvPr/>
        </p:nvCxnSpPr>
        <p:spPr>
          <a:xfrm>
            <a:off x="7857907" y="1362452"/>
            <a:ext cx="207545" cy="720348"/>
          </a:xfrm>
          <a:prstGeom prst="straightConnector1">
            <a:avLst/>
          </a:prstGeom>
          <a:ln w="1905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81FFB1B-9D6D-8154-55B8-FA0687EDA80F}"/>
              </a:ext>
            </a:extLst>
          </p:cNvPr>
          <p:cNvCxnSpPr>
            <a:cxnSpLocks/>
          </p:cNvCxnSpPr>
          <p:nvPr/>
        </p:nvCxnSpPr>
        <p:spPr>
          <a:xfrm>
            <a:off x="8290207" y="1338597"/>
            <a:ext cx="711171" cy="792552"/>
          </a:xfrm>
          <a:prstGeom prst="straightConnector1">
            <a:avLst/>
          </a:prstGeom>
          <a:ln w="1905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040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A90CD-911F-D6BA-003C-48D54FCA6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30" y="1739481"/>
            <a:ext cx="8354757" cy="3628477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 a task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3288765"/>
            <a:ext cx="34962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task in the Guide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forseen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activities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list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task.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199;g13acf73c5df_0_25">
            <a:extLst>
              <a:ext uri="{FF2B5EF4-FFF2-40B4-BE49-F238E27FC236}">
                <a16:creationId xmlns:a16="http://schemas.microsoft.com/office/drawing/2014/main" id="{75692C11-3187-B5AA-A4C3-5A8AB6686075}"/>
              </a:ext>
            </a:extLst>
          </p:cNvPr>
          <p:cNvSpPr/>
          <p:nvPr/>
        </p:nvSpPr>
        <p:spPr>
          <a:xfrm>
            <a:off x="3657530" y="3952103"/>
            <a:ext cx="889070" cy="3150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1B9D9C7-E4AE-D53C-0EB9-CDE86893A806}"/>
              </a:ext>
            </a:extLst>
          </p:cNvPr>
          <p:cNvSpPr/>
          <p:nvPr/>
        </p:nvSpPr>
        <p:spPr>
          <a:xfrm rot="7044414">
            <a:off x="4375357" y="3631133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A1ED21C-E623-E29E-695B-A640DD8FD1E2}"/>
              </a:ext>
            </a:extLst>
          </p:cNvPr>
          <p:cNvSpPr/>
          <p:nvPr/>
        </p:nvSpPr>
        <p:spPr>
          <a:xfrm rot="7044414">
            <a:off x="6458157" y="3008833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AFD9AC0-EDE5-F6CC-2B81-96D0D786A4D5}"/>
              </a:ext>
            </a:extLst>
          </p:cNvPr>
          <p:cNvSpPr/>
          <p:nvPr/>
        </p:nvSpPr>
        <p:spPr>
          <a:xfrm rot="7044414">
            <a:off x="9277557" y="2259533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23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304800" y="2741119"/>
            <a:ext cx="114681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to edit shared resources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6818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Public pages of the portal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019571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A90CD-911F-D6BA-003C-48D54FCA6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30" y="1739481"/>
            <a:ext cx="8354757" cy="3628477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a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from the task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3288765"/>
            <a:ext cx="34962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open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from the task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simply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click on the 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 of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199;g13acf73c5df_0_25">
            <a:extLst>
              <a:ext uri="{FF2B5EF4-FFF2-40B4-BE49-F238E27FC236}">
                <a16:creationId xmlns:a16="http://schemas.microsoft.com/office/drawing/2014/main" id="{75692C11-3187-B5AA-A4C3-5A8AB6686075}"/>
              </a:ext>
            </a:extLst>
          </p:cNvPr>
          <p:cNvSpPr/>
          <p:nvPr/>
        </p:nvSpPr>
        <p:spPr>
          <a:xfrm>
            <a:off x="3657530" y="3952103"/>
            <a:ext cx="889070" cy="3150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AFD9AC0-EDE5-F6CC-2B81-96D0D786A4D5}"/>
              </a:ext>
            </a:extLst>
          </p:cNvPr>
          <p:cNvSpPr/>
          <p:nvPr/>
        </p:nvSpPr>
        <p:spPr>
          <a:xfrm rot="7044414">
            <a:off x="8034631" y="2896477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99;g13acf73c5df_0_25">
            <a:extLst>
              <a:ext uri="{FF2B5EF4-FFF2-40B4-BE49-F238E27FC236}">
                <a16:creationId xmlns:a16="http://schemas.microsoft.com/office/drawing/2014/main" id="{DABDB54C-8789-7CAA-0AED-F83ADD531845}"/>
              </a:ext>
            </a:extLst>
          </p:cNvPr>
          <p:cNvSpPr/>
          <p:nvPr/>
        </p:nvSpPr>
        <p:spPr>
          <a:xfrm>
            <a:off x="5283130" y="3288765"/>
            <a:ext cx="2044770" cy="469703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9;g13acf73c5df_0_25">
            <a:extLst>
              <a:ext uri="{FF2B5EF4-FFF2-40B4-BE49-F238E27FC236}">
                <a16:creationId xmlns:a16="http://schemas.microsoft.com/office/drawing/2014/main" id="{EE120B28-B5FD-B26B-DD64-7910F908BCD4}"/>
              </a:ext>
            </a:extLst>
          </p:cNvPr>
          <p:cNvSpPr/>
          <p:nvPr/>
        </p:nvSpPr>
        <p:spPr>
          <a:xfrm>
            <a:off x="8731932" y="2505315"/>
            <a:ext cx="1174068" cy="374932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553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964409"/>
            <a:ext cx="29517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a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from the «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3288765"/>
            <a:ext cx="3496200" cy="2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also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open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from the «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lists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have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simply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click on the name of the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desired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05E392A-B711-D522-5A34-66D3753C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98" y="1615603"/>
            <a:ext cx="8379105" cy="3642897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3E7BA462-AEA5-9B6C-7B91-5DD9426B36D2}"/>
              </a:ext>
            </a:extLst>
          </p:cNvPr>
          <p:cNvSpPr/>
          <p:nvPr/>
        </p:nvSpPr>
        <p:spPr>
          <a:xfrm>
            <a:off x="3657530" y="3596503"/>
            <a:ext cx="889070" cy="3150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275846-EC0B-9A1B-C61E-8E4FE6DDEFDE}"/>
              </a:ext>
            </a:extLst>
          </p:cNvPr>
          <p:cNvSpPr/>
          <p:nvPr/>
        </p:nvSpPr>
        <p:spPr>
          <a:xfrm rot="7044414">
            <a:off x="6013656" y="3032061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8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358109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a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from an email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notification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3288764"/>
            <a:ext cx="3496200" cy="31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0">
              <a:lnSpc>
                <a:spcPct val="110000"/>
              </a:lnSpc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might</a:t>
            </a:r>
            <a:r>
              <a:rPr lang="it-IT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have</a:t>
            </a:r>
            <a:r>
              <a:rPr lang="it-IT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received</a:t>
            </a:r>
            <a:r>
              <a:rPr lang="it-IT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an email </a:t>
            </a:r>
            <a:r>
              <a:rPr lang="it-IT" sz="20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notification</a:t>
            </a:r>
            <a:r>
              <a:rPr lang="it-IT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when</a:t>
            </a:r>
            <a:r>
              <a:rPr lang="it-IT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resource</a:t>
            </a:r>
            <a:r>
              <a:rPr lang="it-IT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was</a:t>
            </a:r>
            <a:r>
              <a:rPr lang="it-IT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shared</a:t>
            </a:r>
            <a:r>
              <a:rPr lang="it-IT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with </a:t>
            </a:r>
            <a:r>
              <a:rPr lang="it-IT" sz="20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. </a:t>
            </a:r>
          </a:p>
          <a:p>
            <a:pPr marL="457200">
              <a:lnSpc>
                <a:spcPct val="110000"/>
              </a:lnSpc>
              <a:buSzPts val="2000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 can open the resource by directly clicking on the link in the message you received (you will be redirected to the Collaborative Environment and login will be requested)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E2FC40B-0F43-604D-4303-ECA9B9A82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070" y="1548797"/>
            <a:ext cx="7733230" cy="3760405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A365771-8905-EFD5-03B8-4508E230F41C}"/>
              </a:ext>
            </a:extLst>
          </p:cNvPr>
          <p:cNvSpPr/>
          <p:nvPr/>
        </p:nvSpPr>
        <p:spPr>
          <a:xfrm rot="7044414">
            <a:off x="8669449" y="4244403"/>
            <a:ext cx="698842" cy="4810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1773B-BCA1-0AF2-3AA0-81D33C6AB903}"/>
              </a:ext>
            </a:extLst>
          </p:cNvPr>
          <p:cNvSpPr txBox="1"/>
          <p:nvPr/>
        </p:nvSpPr>
        <p:spPr>
          <a:xfrm>
            <a:off x="8462209" y="776079"/>
            <a:ext cx="1799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6360A7"/>
                </a:solidFill>
              </a:rPr>
              <a:t>SAMPLE NOTIFICATION EMAIL</a:t>
            </a:r>
            <a:endParaRPr lang="en-US" b="1" dirty="0">
              <a:solidFill>
                <a:srgbClr val="6360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277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304800" y="2741119"/>
            <a:ext cx="114681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it-IT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ow to create a new resource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25063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acf73c5df_0_1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74" name="Google Shape;174;g13acf73c5df_0_111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128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3acf73c5df_0_111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Create a generic empty document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09138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generic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empty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92298" y="3042584"/>
            <a:ext cx="3496200" cy="325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case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create an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empty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navigate to the task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create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Open the tab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showing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click on the second blue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associated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generic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INTERLINKERs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In the pop-up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appears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create.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0A78E9-39FE-A9B9-8731-89FDED3A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98" y="1732332"/>
            <a:ext cx="8439035" cy="3677868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9" name="Google Shape;199;g13acf73c5df_0_25">
            <a:extLst>
              <a:ext uri="{FF2B5EF4-FFF2-40B4-BE49-F238E27FC236}">
                <a16:creationId xmlns:a16="http://schemas.microsoft.com/office/drawing/2014/main" id="{25657588-38C5-874F-357E-D5D055E57CE0}"/>
              </a:ext>
            </a:extLst>
          </p:cNvPr>
          <p:cNvSpPr/>
          <p:nvPr/>
        </p:nvSpPr>
        <p:spPr>
          <a:xfrm>
            <a:off x="3657530" y="3952103"/>
            <a:ext cx="889070" cy="3150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972A899-9AF2-B31B-0E55-974A71C67711}"/>
              </a:ext>
            </a:extLst>
          </p:cNvPr>
          <p:cNvSpPr/>
          <p:nvPr/>
        </p:nvSpPr>
        <p:spPr>
          <a:xfrm rot="14564567">
            <a:off x="9946817" y="4186917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99;g13acf73c5df_0_25">
            <a:extLst>
              <a:ext uri="{FF2B5EF4-FFF2-40B4-BE49-F238E27FC236}">
                <a16:creationId xmlns:a16="http://schemas.microsoft.com/office/drawing/2014/main" id="{274226EB-7155-B54F-3DBF-A4EA1B5861AF}"/>
              </a:ext>
            </a:extLst>
          </p:cNvPr>
          <p:cNvSpPr/>
          <p:nvPr/>
        </p:nvSpPr>
        <p:spPr>
          <a:xfrm>
            <a:off x="5283130" y="3288765"/>
            <a:ext cx="2044770" cy="469703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9;g13acf73c5df_0_25">
            <a:extLst>
              <a:ext uri="{FF2B5EF4-FFF2-40B4-BE49-F238E27FC236}">
                <a16:creationId xmlns:a16="http://schemas.microsoft.com/office/drawing/2014/main" id="{A20F676E-3567-2BC0-F8F1-D413FD29FC62}"/>
              </a:ext>
            </a:extLst>
          </p:cNvPr>
          <p:cNvSpPr/>
          <p:nvPr/>
        </p:nvSpPr>
        <p:spPr>
          <a:xfrm>
            <a:off x="8731932" y="2505315"/>
            <a:ext cx="1174068" cy="374932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9BFF56-D03D-9425-ECF6-C76CAAF24757}"/>
              </a:ext>
            </a:extLst>
          </p:cNvPr>
          <p:cNvSpPr/>
          <p:nvPr/>
        </p:nvSpPr>
        <p:spPr>
          <a:xfrm rot="10800000">
            <a:off x="8947898" y="4502861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40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4CC838-9939-3C80-23C8-67397C1D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97" y="1626528"/>
            <a:ext cx="8197639" cy="3567772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new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empty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92298" y="3042584"/>
            <a:ext cx="3496200" cy="325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information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the new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for Google Drive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create.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have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name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assigned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9BFF56-D03D-9425-ECF6-C76CAAF24757}"/>
              </a:ext>
            </a:extLst>
          </p:cNvPr>
          <p:cNvSpPr/>
          <p:nvPr/>
        </p:nvSpPr>
        <p:spPr>
          <a:xfrm rot="13478561">
            <a:off x="11221198" y="3944061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687B6F8-0D42-611E-86B9-6F5289C5C6BE}"/>
              </a:ext>
            </a:extLst>
          </p:cNvPr>
          <p:cNvSpPr/>
          <p:nvPr/>
        </p:nvSpPr>
        <p:spPr>
          <a:xfrm rot="10800000">
            <a:off x="8630888" y="3406535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244E696-D448-9987-E8BA-F1803505A081}"/>
              </a:ext>
            </a:extLst>
          </p:cNvPr>
          <p:cNvSpPr/>
          <p:nvPr/>
        </p:nvSpPr>
        <p:spPr>
          <a:xfrm rot="10800000">
            <a:off x="10129488" y="2504835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46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acf73c5df_0_1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74" name="Google Shape;174;g13acf73c5df_0_111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128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3acf73c5df_0_111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Import an existing document from Google Drive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312852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18D190-EDF1-2D8B-66FB-0C9639EA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98" y="1978103"/>
            <a:ext cx="8349804" cy="3632077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 an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22560" y="3274033"/>
            <a:ext cx="3496200" cy="325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0">
              <a:lnSpc>
                <a:spcPct val="110000"/>
              </a:lnSpc>
              <a:buSzPts val="2000"/>
              <a:buNone/>
              <a:defRPr sz="20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it-IT" dirty="0" err="1">
                <a:sym typeface="Calibri"/>
              </a:rPr>
              <a:t>You</a:t>
            </a:r>
            <a:r>
              <a:rPr lang="it-IT" dirty="0">
                <a:sym typeface="Calibri"/>
              </a:rPr>
              <a:t> can </a:t>
            </a:r>
            <a:r>
              <a:rPr lang="it-IT" dirty="0" err="1">
                <a:sym typeface="Calibri"/>
              </a:rPr>
              <a:t>also</a:t>
            </a:r>
            <a:r>
              <a:rPr lang="it-IT" dirty="0">
                <a:sym typeface="Calibri"/>
              </a:rPr>
              <a:t> import an </a:t>
            </a:r>
            <a:r>
              <a:rPr lang="it-IT" dirty="0" err="1">
                <a:sym typeface="Calibri"/>
              </a:rPr>
              <a:t>existing</a:t>
            </a:r>
            <a:r>
              <a:rPr lang="it-IT" dirty="0">
                <a:sym typeface="Calibri"/>
              </a:rPr>
              <a:t> Google Drive </a:t>
            </a:r>
            <a:r>
              <a:rPr lang="it-IT" dirty="0" err="1">
                <a:sym typeface="Calibri"/>
              </a:rPr>
              <a:t>compatible</a:t>
            </a:r>
            <a:r>
              <a:rPr lang="it-IT" dirty="0">
                <a:sym typeface="Calibri"/>
              </a:rPr>
              <a:t> file by </a:t>
            </a:r>
            <a:r>
              <a:rPr lang="it-IT" dirty="0" err="1">
                <a:sym typeface="Calibri"/>
              </a:rPr>
              <a:t>uploading</a:t>
            </a:r>
            <a:r>
              <a:rPr lang="it-IT" dirty="0">
                <a:sym typeface="Calibri"/>
              </a:rPr>
              <a:t> </a:t>
            </a:r>
            <a:r>
              <a:rPr lang="it-IT" dirty="0" err="1">
                <a:sym typeface="Calibri"/>
              </a:rPr>
              <a:t>it</a:t>
            </a:r>
            <a:r>
              <a:rPr lang="it-IT" dirty="0">
                <a:sym typeface="Calibri"/>
              </a:rPr>
              <a:t> from </a:t>
            </a:r>
            <a:r>
              <a:rPr lang="it-IT" dirty="0" err="1">
                <a:sym typeface="Calibri"/>
              </a:rPr>
              <a:t>your</a:t>
            </a:r>
            <a:r>
              <a:rPr lang="it-IT" dirty="0">
                <a:sym typeface="Calibri"/>
              </a:rPr>
              <a:t> file system or by </a:t>
            </a:r>
            <a:r>
              <a:rPr lang="it-IT" dirty="0" err="1">
                <a:sym typeface="Calibri"/>
              </a:rPr>
              <a:t>copying</a:t>
            </a:r>
            <a:r>
              <a:rPr lang="it-IT" dirty="0">
                <a:sym typeface="Calibri"/>
              </a:rPr>
              <a:t> </a:t>
            </a:r>
            <a:r>
              <a:rPr lang="it-IT" dirty="0" err="1">
                <a:sym typeface="Calibri"/>
              </a:rPr>
              <a:t>its</a:t>
            </a:r>
            <a:r>
              <a:rPr lang="it-IT" dirty="0">
                <a:sym typeface="Calibri"/>
              </a:rPr>
              <a:t> Url.</a:t>
            </a:r>
            <a:endParaRPr dirty="0"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9BFF56-D03D-9425-ECF6-C76CAAF24757}"/>
              </a:ext>
            </a:extLst>
          </p:cNvPr>
          <p:cNvSpPr/>
          <p:nvPr/>
        </p:nvSpPr>
        <p:spPr>
          <a:xfrm rot="13478561">
            <a:off x="11335499" y="4342046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687B6F8-0D42-611E-86B9-6F5289C5C6BE}"/>
              </a:ext>
            </a:extLst>
          </p:cNvPr>
          <p:cNvSpPr/>
          <p:nvPr/>
        </p:nvSpPr>
        <p:spPr>
          <a:xfrm rot="10800000">
            <a:off x="7195788" y="3114123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244E696-D448-9987-E8BA-F1803505A081}"/>
              </a:ext>
            </a:extLst>
          </p:cNvPr>
          <p:cNvSpPr/>
          <p:nvPr/>
        </p:nvSpPr>
        <p:spPr>
          <a:xfrm rot="10800000">
            <a:off x="7233357" y="4184607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91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acf73c5df_0_1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74" name="Google Shape;174;g13acf73c5df_0_111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128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3acf73c5df_0_111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Clone an existing resource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9050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/>
          <p:nvPr/>
        </p:nvSpPr>
        <p:spPr>
          <a:xfrm>
            <a:off x="173000" y="143425"/>
            <a:ext cx="35106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240225" y="2679174"/>
            <a:ext cx="3443400" cy="387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</a:pP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Different versions of the portal are available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None/>
            </a:pPr>
            <a:r>
              <a:rPr lang="en-US" sz="1700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https://demo.interlink-project.eu/</a:t>
            </a: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MEF</a:t>
            </a: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17647"/>
              <a:buFont typeface="Arial"/>
              <a:buNone/>
            </a:pPr>
            <a:r>
              <a:rPr lang="en-US" sz="1700" u="sng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https://mef.interlink-project.eu/</a:t>
            </a:r>
            <a:endParaRPr sz="17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VARAM  </a:t>
            </a: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17647"/>
              <a:buFont typeface="Arial"/>
              <a:buNone/>
            </a:pPr>
            <a:r>
              <a:rPr lang="en-US" sz="1700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https://varam.interlink-project.eu/</a:t>
            </a:r>
            <a:endParaRPr sz="17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ZARAGOZA</a:t>
            </a: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17647"/>
              <a:buFont typeface="Arial"/>
              <a:buNone/>
            </a:pPr>
            <a:r>
              <a:rPr lang="en-US" sz="1700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https://zgz.interlink-project.eu/</a:t>
            </a:r>
            <a:endParaRPr lang="en-US" sz="1700" u="sng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322725" y="1399700"/>
            <a:ext cx="29517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3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37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onnect</a:t>
            </a:r>
            <a:r>
              <a:rPr lang="en-US" sz="3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the portal</a:t>
            </a:r>
            <a:endParaRPr sz="3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5"/>
          <p:cNvCxnSpPr/>
          <p:nvPr/>
        </p:nvCxnSpPr>
        <p:spPr>
          <a:xfrm>
            <a:off x="322730" y="2626223"/>
            <a:ext cx="295181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F1C0D64-A96F-9059-74E3-494F4106F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1177" y="815376"/>
            <a:ext cx="7642311" cy="3621693"/>
          </a:xfrm>
          <a:prstGeom prst="rect">
            <a:avLst/>
          </a:prstGeom>
          <a:ln>
            <a:solidFill>
              <a:srgbClr val="6360A7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F46BD-710F-2B83-6DB0-DA0217BF2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1666" y="4757543"/>
            <a:ext cx="2569927" cy="1384391"/>
          </a:xfrm>
          <a:prstGeom prst="rect">
            <a:avLst/>
          </a:prstGeom>
          <a:ln>
            <a:solidFill>
              <a:srgbClr val="6360A7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5B063-4482-6918-AA76-54DE52350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1660" y="4746207"/>
            <a:ext cx="2690061" cy="1395727"/>
          </a:xfrm>
          <a:prstGeom prst="rect">
            <a:avLst/>
          </a:prstGeom>
          <a:ln>
            <a:solidFill>
              <a:srgbClr val="6360A7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600D8-D801-55BA-2F0C-C3F4EF04C1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1788" y="4746206"/>
            <a:ext cx="2831283" cy="1395727"/>
          </a:xfrm>
          <a:prstGeom prst="rect">
            <a:avLst/>
          </a:prstGeom>
          <a:ln>
            <a:solidFill>
              <a:srgbClr val="6360A7"/>
            </a:solidFill>
          </a:ln>
        </p:spPr>
      </p:pic>
    </p:spTree>
    <p:extLst>
      <p:ext uri="{BB962C8B-B14F-4D97-AF65-F5344CB8AC3E}">
        <p14:creationId xmlns:p14="http://schemas.microsoft.com/office/powerpoint/2010/main" val="3938282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25CFE-09AD-9CB0-04F2-C83BD8DB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98" y="1390468"/>
            <a:ext cx="8255000" cy="3589509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Clone a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92298" y="3042584"/>
            <a:ext cx="3496200" cy="325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clone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opening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three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dots menu on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hand side and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«clone» option.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create a copy of the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original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be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further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customized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9BFF56-D03D-9425-ECF6-C76CAAF24757}"/>
              </a:ext>
            </a:extLst>
          </p:cNvPr>
          <p:cNvSpPr/>
          <p:nvPr/>
        </p:nvSpPr>
        <p:spPr>
          <a:xfrm rot="10800000">
            <a:off x="11741288" y="3296962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244E696-D448-9987-E8BA-F1803505A081}"/>
              </a:ext>
            </a:extLst>
          </p:cNvPr>
          <p:cNvSpPr/>
          <p:nvPr/>
        </p:nvSpPr>
        <p:spPr>
          <a:xfrm rot="5400000">
            <a:off x="11137864" y="2468273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99;g13acf73c5df_0_25">
            <a:extLst>
              <a:ext uri="{FF2B5EF4-FFF2-40B4-BE49-F238E27FC236}">
                <a16:creationId xmlns:a16="http://schemas.microsoft.com/office/drawing/2014/main" id="{919DDC84-7DDC-AA42-ECA5-D67A201F479D}"/>
              </a:ext>
            </a:extLst>
          </p:cNvPr>
          <p:cNvSpPr/>
          <p:nvPr/>
        </p:nvSpPr>
        <p:spPr>
          <a:xfrm>
            <a:off x="3517830" y="3583803"/>
            <a:ext cx="889070" cy="3150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592B369C-870E-440B-46E3-5BFB8C3FB5F1}"/>
              </a:ext>
            </a:extLst>
          </p:cNvPr>
          <p:cNvSpPr/>
          <p:nvPr/>
        </p:nvSpPr>
        <p:spPr>
          <a:xfrm>
            <a:off x="5143430" y="2920465"/>
            <a:ext cx="2044770" cy="469703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99;g13acf73c5df_0_25">
            <a:extLst>
              <a:ext uri="{FF2B5EF4-FFF2-40B4-BE49-F238E27FC236}">
                <a16:creationId xmlns:a16="http://schemas.microsoft.com/office/drawing/2014/main" id="{D9FFC93A-A9F7-606D-3FC5-FA3AF33B2CCC}"/>
              </a:ext>
            </a:extLst>
          </p:cNvPr>
          <p:cNvSpPr/>
          <p:nvPr/>
        </p:nvSpPr>
        <p:spPr>
          <a:xfrm>
            <a:off x="8592232" y="2137015"/>
            <a:ext cx="1174068" cy="374932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742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acf73c5df_0_1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  <p:sp>
        <p:nvSpPr>
          <p:cNvPr id="174" name="Google Shape;174;g13acf73c5df_0_111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128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3acf73c5df_0_111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Create a new resource starting from an existing template/INTERLINKER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55301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BFB8D-5DB8-79C1-884E-F55FDAEE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98" y="1980640"/>
            <a:ext cx="8511204" cy="3700328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Reuse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an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template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92298" y="3042584"/>
            <a:ext cx="3182132" cy="325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Within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a task, by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clicking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on the first blue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with a list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recommended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copied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972A899-9AF2-B31B-0E55-974A71C67711}"/>
              </a:ext>
            </a:extLst>
          </p:cNvPr>
          <p:cNvSpPr/>
          <p:nvPr/>
        </p:nvSpPr>
        <p:spPr>
          <a:xfrm rot="6865467">
            <a:off x="11356516" y="3841507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9BFF56-D03D-9425-ECF6-C76CAAF24757}"/>
              </a:ext>
            </a:extLst>
          </p:cNvPr>
          <p:cNvSpPr/>
          <p:nvPr/>
        </p:nvSpPr>
        <p:spPr>
          <a:xfrm rot="8389407">
            <a:off x="6323012" y="3713915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5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2383F3-2C03-2B02-947E-323344B0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98" y="1708784"/>
            <a:ext cx="8485180" cy="4117038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Download or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instantiate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INTERLINKERs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92298" y="3042584"/>
            <a:ext cx="3182132" cy="349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one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recommented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INTERLINKER (by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clicking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name) a pop-up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further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previews for the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bottom of the pop-up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allow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download or to make a copy of the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workspace.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972A899-9AF2-B31B-0E55-974A71C67711}"/>
              </a:ext>
            </a:extLst>
          </p:cNvPr>
          <p:cNvSpPr/>
          <p:nvPr/>
        </p:nvSpPr>
        <p:spPr>
          <a:xfrm rot="15280440">
            <a:off x="10429417" y="5886401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9BFF56-D03D-9425-ECF6-C76CAAF24757}"/>
              </a:ext>
            </a:extLst>
          </p:cNvPr>
          <p:cNvSpPr/>
          <p:nvPr/>
        </p:nvSpPr>
        <p:spPr>
          <a:xfrm rot="17994361">
            <a:off x="6777060" y="5905432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1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304800" y="2741119"/>
            <a:ext cx="114681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it-IT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to share the link to a </a:t>
            </a:r>
            <a:r>
              <a:rPr lang="it-IT" sz="50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resource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544414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25CFE-09AD-9CB0-04F2-C83BD8DB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98" y="1390468"/>
            <a:ext cx="8255000" cy="3589509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Sharing the link to a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92298" y="3042584"/>
            <a:ext cx="3496200" cy="325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share the link to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opening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three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dots menu on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hand side and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«share» option.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9BFF56-D03D-9425-ECF6-C76CAAF24757}"/>
              </a:ext>
            </a:extLst>
          </p:cNvPr>
          <p:cNvSpPr/>
          <p:nvPr/>
        </p:nvSpPr>
        <p:spPr>
          <a:xfrm rot="10800000">
            <a:off x="11725982" y="3141884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244E696-D448-9987-E8BA-F1803505A081}"/>
              </a:ext>
            </a:extLst>
          </p:cNvPr>
          <p:cNvSpPr/>
          <p:nvPr/>
        </p:nvSpPr>
        <p:spPr>
          <a:xfrm rot="5400000">
            <a:off x="11137864" y="2468273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99;g13acf73c5df_0_25">
            <a:extLst>
              <a:ext uri="{FF2B5EF4-FFF2-40B4-BE49-F238E27FC236}">
                <a16:creationId xmlns:a16="http://schemas.microsoft.com/office/drawing/2014/main" id="{919DDC84-7DDC-AA42-ECA5-D67A201F479D}"/>
              </a:ext>
            </a:extLst>
          </p:cNvPr>
          <p:cNvSpPr/>
          <p:nvPr/>
        </p:nvSpPr>
        <p:spPr>
          <a:xfrm>
            <a:off x="3517830" y="3583803"/>
            <a:ext cx="889070" cy="3150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592B369C-870E-440B-46E3-5BFB8C3FB5F1}"/>
              </a:ext>
            </a:extLst>
          </p:cNvPr>
          <p:cNvSpPr/>
          <p:nvPr/>
        </p:nvSpPr>
        <p:spPr>
          <a:xfrm>
            <a:off x="5143430" y="2920465"/>
            <a:ext cx="2044770" cy="469703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99;g13acf73c5df_0_25">
            <a:extLst>
              <a:ext uri="{FF2B5EF4-FFF2-40B4-BE49-F238E27FC236}">
                <a16:creationId xmlns:a16="http://schemas.microsoft.com/office/drawing/2014/main" id="{D9FFC93A-A9F7-606D-3FC5-FA3AF33B2CCC}"/>
              </a:ext>
            </a:extLst>
          </p:cNvPr>
          <p:cNvSpPr/>
          <p:nvPr/>
        </p:nvSpPr>
        <p:spPr>
          <a:xfrm>
            <a:off x="8592232" y="2137015"/>
            <a:ext cx="1174068" cy="374932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482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A2C6B-4893-DA74-B29F-47A8745DA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130" y="1359824"/>
            <a:ext cx="8406151" cy="3650798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361603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Getting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link and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notifying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people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92298" y="2788583"/>
            <a:ext cx="3496200" cy="36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copy the link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directly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points to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use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also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 email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notification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teams of people with the link to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a call for action.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users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registered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with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proper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access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access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859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9BFF56-D03D-9425-ECF6-C76CAAF24757}"/>
              </a:ext>
            </a:extLst>
          </p:cNvPr>
          <p:cNvSpPr/>
          <p:nvPr/>
        </p:nvSpPr>
        <p:spPr>
          <a:xfrm rot="10800000">
            <a:off x="9020882" y="1986184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244E696-D448-9987-E8BA-F1803505A081}"/>
              </a:ext>
            </a:extLst>
          </p:cNvPr>
          <p:cNvSpPr/>
          <p:nvPr/>
        </p:nvSpPr>
        <p:spPr>
          <a:xfrm rot="10800000">
            <a:off x="9020882" y="2727707"/>
            <a:ext cx="365822" cy="3148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56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0ef23a5a4_0_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240" name="Google Shape;240;g230ef23a5a4_0_11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230ef23a5a4_0_11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You are now ready to participate to the co-production of services ! </a:t>
            </a:r>
            <a:endParaRPr sz="5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" name="Google Shape;242;g230ef23a5a4_0_11"/>
          <p:cNvSpPr txBox="1"/>
          <p:nvPr/>
        </p:nvSpPr>
        <p:spPr>
          <a:xfrm>
            <a:off x="1910850" y="5557075"/>
            <a:ext cx="8370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6360A7"/>
                </a:solidFill>
                <a:latin typeface="Barlow"/>
                <a:ea typeface="Barlow"/>
                <a:cs typeface="Barlow"/>
                <a:sym typeface="Barlow"/>
              </a:rPr>
              <a:t>FOR MORE INFORMATION, CHECK OUT </a:t>
            </a:r>
            <a:endParaRPr sz="2900" b="1">
              <a:solidFill>
                <a:srgbClr val="6360A7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6360A7"/>
                </a:solidFill>
                <a:latin typeface="Barlow"/>
                <a:ea typeface="Barlow"/>
                <a:cs typeface="Barlow"/>
                <a:sym typeface="Barlow"/>
              </a:rPr>
              <a:t>THE </a:t>
            </a:r>
            <a:r>
              <a:rPr lang="en-US" sz="29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USER MANUAL</a:t>
            </a:r>
            <a:r>
              <a:rPr lang="en-US" sz="2900" b="1">
                <a:solidFill>
                  <a:srgbClr val="6360A7"/>
                </a:solidFill>
                <a:latin typeface="Barlow"/>
                <a:ea typeface="Barlow"/>
                <a:cs typeface="Barlow"/>
                <a:sym typeface="Barlow"/>
              </a:rPr>
              <a:t> OF THE INTERLINK PLATFORM</a:t>
            </a:r>
            <a:endParaRPr sz="2900" b="1">
              <a:solidFill>
                <a:srgbClr val="6360A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6AF8CAD-0411-1803-A6FE-973D41BC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752725"/>
            <a:ext cx="6410325" cy="1352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837FF4-2CE3-9F68-4901-6ABD8956C8F6}"/>
              </a:ext>
            </a:extLst>
          </p:cNvPr>
          <p:cNvSpPr txBox="1"/>
          <p:nvPr/>
        </p:nvSpPr>
        <p:spPr>
          <a:xfrm>
            <a:off x="2969341" y="4758810"/>
            <a:ext cx="6223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This document, prepared by the </a:t>
            </a:r>
            <a:r>
              <a:rPr lang="en-GB" sz="1600" u="sng" dirty="0">
                <a:solidFill>
                  <a:srgbClr val="1155CC"/>
                </a:solidFill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  <a:hlinkClick r:id="rId3"/>
              </a:rPr>
              <a:t>INTERLINK </a:t>
            </a:r>
            <a:r>
              <a:rPr lang="en-GB" sz="1600" dirty="0"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European project,  is licensed under a Creative Commons Attribution-</a:t>
            </a:r>
            <a:r>
              <a:rPr lang="en-GB" sz="1600" dirty="0" err="1"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ShareAlike</a:t>
            </a:r>
            <a:r>
              <a:rPr lang="en-GB" sz="1600" dirty="0"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 4.0 International licence (</a:t>
            </a:r>
            <a:r>
              <a:rPr lang="en-GB" sz="1600" u="sng" dirty="0">
                <a:solidFill>
                  <a:srgbClr val="1155CC"/>
                </a:solidFill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  <a:hlinkClick r:id="rId4"/>
              </a:rPr>
              <a:t>CC BY-SA 4.0</a:t>
            </a:r>
            <a:r>
              <a:rPr lang="en-GB" sz="1600" dirty="0"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). </a:t>
            </a:r>
            <a:endParaRPr lang="en-US" sz="1600" dirty="0">
              <a:effectLst/>
              <a:latin typeface="Barlow" panose="00000500000000000000" pitchFamily="2" charset="0"/>
              <a:ea typeface="Arial" panose="020B0604020202020204" pitchFamily="34" charset="0"/>
            </a:endParaRPr>
          </a:p>
          <a:p>
            <a:pPr algn="ctr"/>
            <a:endParaRPr lang="en-US" sz="16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36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CABC96-4C91-7B49-D1AA-08B273A65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79"/>
          <a:stretch/>
        </p:blipFill>
        <p:spPr>
          <a:xfrm>
            <a:off x="3833326" y="466810"/>
            <a:ext cx="2741996" cy="4718507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94" name="Google Shape;94;p5"/>
          <p:cNvSpPr/>
          <p:nvPr/>
        </p:nvSpPr>
        <p:spPr>
          <a:xfrm>
            <a:off x="173000" y="143425"/>
            <a:ext cx="35106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240225" y="2679175"/>
            <a:ext cx="3443400" cy="33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17647"/>
              <a:buFont typeface="Arial"/>
              <a:buNone/>
            </a:pP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The public pages of the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portal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provide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information on the INTERLINK project, on the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functionalities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of the Collaborative Environment, on Co-production</a:t>
            </a:r>
            <a:endParaRPr sz="270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322725" y="777400"/>
            <a:ext cx="2951700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 on Co-production</a:t>
            </a:r>
            <a:endParaRPr sz="3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5"/>
          <p:cNvCxnSpPr/>
          <p:nvPr/>
        </p:nvCxnSpPr>
        <p:spPr>
          <a:xfrm>
            <a:off x="322730" y="2626223"/>
            <a:ext cx="295181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84;g13acf73c5df_0_11">
            <a:extLst>
              <a:ext uri="{FF2B5EF4-FFF2-40B4-BE49-F238E27FC236}">
                <a16:creationId xmlns:a16="http://schemas.microsoft.com/office/drawing/2014/main" id="{6D3344A4-1636-82BF-6579-61B95C415AA3}"/>
              </a:ext>
            </a:extLst>
          </p:cNvPr>
          <p:cNvSpPr/>
          <p:nvPr/>
        </p:nvSpPr>
        <p:spPr>
          <a:xfrm>
            <a:off x="4769508" y="447682"/>
            <a:ext cx="481296" cy="213414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E526C-D162-CA98-2060-0520A59B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741" y="488263"/>
            <a:ext cx="2657570" cy="4462029"/>
          </a:xfrm>
          <a:prstGeom prst="rect">
            <a:avLst/>
          </a:prstGeom>
          <a:ln>
            <a:solidFill>
              <a:srgbClr val="6360A7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388F5-82EA-BB01-199C-DAFAA7B42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730" y="488263"/>
            <a:ext cx="2176965" cy="2940737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8" name="Google Shape;184;g13acf73c5df_0_11">
            <a:extLst>
              <a:ext uri="{FF2B5EF4-FFF2-40B4-BE49-F238E27FC236}">
                <a16:creationId xmlns:a16="http://schemas.microsoft.com/office/drawing/2014/main" id="{9462C48F-F749-6D04-02AE-8B2A96A3D5BC}"/>
              </a:ext>
            </a:extLst>
          </p:cNvPr>
          <p:cNvSpPr/>
          <p:nvPr/>
        </p:nvSpPr>
        <p:spPr>
          <a:xfrm>
            <a:off x="8106437" y="447682"/>
            <a:ext cx="481296" cy="213414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4;g13acf73c5df_0_11">
            <a:extLst>
              <a:ext uri="{FF2B5EF4-FFF2-40B4-BE49-F238E27FC236}">
                <a16:creationId xmlns:a16="http://schemas.microsoft.com/office/drawing/2014/main" id="{9652C2DE-A2A4-B381-FFA0-94182900F3B5}"/>
              </a:ext>
            </a:extLst>
          </p:cNvPr>
          <p:cNvSpPr/>
          <p:nvPr/>
        </p:nvSpPr>
        <p:spPr>
          <a:xfrm>
            <a:off x="11079727" y="447682"/>
            <a:ext cx="481296" cy="213414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4504DB-F84C-0B69-91F9-D615ECA227AA}"/>
              </a:ext>
            </a:extLst>
          </p:cNvPr>
          <p:cNvSpPr/>
          <p:nvPr/>
        </p:nvSpPr>
        <p:spPr>
          <a:xfrm rot="7044414">
            <a:off x="5042336" y="209704"/>
            <a:ext cx="228331" cy="204047"/>
          </a:xfrm>
          <a:prstGeom prst="rightArrow">
            <a:avLst/>
          </a:prstGeom>
          <a:solidFill>
            <a:srgbClr val="29A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9CD0241-B419-F5EB-C071-4E1141826C5A}"/>
              </a:ext>
            </a:extLst>
          </p:cNvPr>
          <p:cNvSpPr/>
          <p:nvPr/>
        </p:nvSpPr>
        <p:spPr>
          <a:xfrm rot="7044414">
            <a:off x="8365485" y="209704"/>
            <a:ext cx="228331" cy="20404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C4B1092-6A0A-7BE1-4A5A-499DA708AFAA}"/>
              </a:ext>
            </a:extLst>
          </p:cNvPr>
          <p:cNvSpPr/>
          <p:nvPr/>
        </p:nvSpPr>
        <p:spPr>
          <a:xfrm rot="7044414">
            <a:off x="11286464" y="209704"/>
            <a:ext cx="228331" cy="20404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4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132575-0526-C0AE-A91C-2C22D318D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703"/>
          <a:stretch/>
        </p:blipFill>
        <p:spPr>
          <a:xfrm>
            <a:off x="5010156" y="413469"/>
            <a:ext cx="5471844" cy="5986111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94" name="Google Shape;94;p5"/>
          <p:cNvSpPr/>
          <p:nvPr/>
        </p:nvSpPr>
        <p:spPr>
          <a:xfrm>
            <a:off x="173000" y="143425"/>
            <a:ext cx="35106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240225" y="2679175"/>
            <a:ext cx="3443400" cy="39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17647"/>
              <a:buFont typeface="Arial"/>
              <a:buNone/>
            </a:pP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specific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page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provides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an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overview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of the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reusable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knowledge and software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resources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available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in the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platform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to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aid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the co-production of public services.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17647"/>
              <a:buFont typeface="Arial"/>
              <a:buNone/>
            </a:pP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Search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and filter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functionalities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are </a:t>
            </a:r>
            <a:r>
              <a:rPr lang="it-IT" sz="2700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available</a:t>
            </a:r>
            <a:r>
              <a:rPr lang="it-IT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.</a:t>
            </a:r>
            <a:endParaRPr sz="270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322725" y="777400"/>
            <a:ext cx="2951700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Preview of catalogue of INTERLINKERS</a:t>
            </a:r>
            <a:endParaRPr sz="3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5"/>
          <p:cNvCxnSpPr/>
          <p:nvPr/>
        </p:nvCxnSpPr>
        <p:spPr>
          <a:xfrm>
            <a:off x="322730" y="2626223"/>
            <a:ext cx="295181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184;g13acf73c5df_0_11">
            <a:extLst>
              <a:ext uri="{FF2B5EF4-FFF2-40B4-BE49-F238E27FC236}">
                <a16:creationId xmlns:a16="http://schemas.microsoft.com/office/drawing/2014/main" id="{9462C48F-F749-6D04-02AE-8B2A96A3D5BC}"/>
              </a:ext>
            </a:extLst>
          </p:cNvPr>
          <p:cNvSpPr/>
          <p:nvPr/>
        </p:nvSpPr>
        <p:spPr>
          <a:xfrm>
            <a:off x="9338337" y="447682"/>
            <a:ext cx="481296" cy="213414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9CD0241-B419-F5EB-C071-4E1141826C5A}"/>
              </a:ext>
            </a:extLst>
          </p:cNvPr>
          <p:cNvSpPr/>
          <p:nvPr/>
        </p:nvSpPr>
        <p:spPr>
          <a:xfrm rot="7044414">
            <a:off x="9597385" y="209704"/>
            <a:ext cx="228331" cy="20404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8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304800" y="2741119"/>
            <a:ext cx="114681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Access to the Collaborative Environment</a:t>
            </a:r>
            <a:b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- Login and registration -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2181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/>
          <p:nvPr/>
        </p:nvSpPr>
        <p:spPr>
          <a:xfrm>
            <a:off x="173000" y="143425"/>
            <a:ext cx="35106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240225" y="2679174"/>
            <a:ext cx="3443400" cy="360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SzPct val="117647"/>
            </a:pPr>
            <a:r>
              <a:rPr lang="en-US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You can access the Collaborative Environment from the home page of the portal.</a:t>
            </a: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17647"/>
              <a:buFont typeface="Arial"/>
              <a:buNone/>
            </a:pPr>
            <a:r>
              <a:rPr lang="en-US" sz="27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The home page of the portal is always reachable by clicking on the INTERLINK logo at the top left of the interface. </a:t>
            </a: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125" y="1574662"/>
            <a:ext cx="8203600" cy="3708680"/>
          </a:xfrm>
          <a:prstGeom prst="rect">
            <a:avLst/>
          </a:prstGeom>
          <a:noFill/>
          <a:ln>
            <a:solidFill>
              <a:srgbClr val="6360A7"/>
            </a:solidFill>
          </a:ln>
        </p:spPr>
      </p:pic>
      <p:sp>
        <p:nvSpPr>
          <p:cNvPr id="95" name="Google Shape;95;p5"/>
          <p:cNvSpPr txBox="1"/>
          <p:nvPr/>
        </p:nvSpPr>
        <p:spPr>
          <a:xfrm>
            <a:off x="322725" y="853600"/>
            <a:ext cx="2951700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 the Collaborative Environment</a:t>
            </a:r>
            <a:endParaRPr sz="3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5"/>
          <p:cNvCxnSpPr/>
          <p:nvPr/>
        </p:nvCxnSpPr>
        <p:spPr>
          <a:xfrm>
            <a:off x="322730" y="2626223"/>
            <a:ext cx="295181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5"/>
          <p:cNvSpPr/>
          <p:nvPr/>
        </p:nvSpPr>
        <p:spPr>
          <a:xfrm>
            <a:off x="5205450" y="4289725"/>
            <a:ext cx="1237800" cy="6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84;g13acf73c5df_0_11">
            <a:extLst>
              <a:ext uri="{FF2B5EF4-FFF2-40B4-BE49-F238E27FC236}">
                <a16:creationId xmlns:a16="http://schemas.microsoft.com/office/drawing/2014/main" id="{6D3344A4-1636-82BF-6579-61B95C415AA3}"/>
              </a:ext>
            </a:extLst>
          </p:cNvPr>
          <p:cNvSpPr/>
          <p:nvPr/>
        </p:nvSpPr>
        <p:spPr>
          <a:xfrm>
            <a:off x="3865100" y="1574658"/>
            <a:ext cx="1605000" cy="535500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122af3d23_0_5"/>
          <p:cNvSpPr/>
          <p:nvPr/>
        </p:nvSpPr>
        <p:spPr>
          <a:xfrm>
            <a:off x="173000" y="143425"/>
            <a:ext cx="35106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1e122af3d23_0_5"/>
          <p:cNvSpPr txBox="1"/>
          <p:nvPr/>
        </p:nvSpPr>
        <p:spPr>
          <a:xfrm>
            <a:off x="322725" y="2383425"/>
            <a:ext cx="2951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</a:t>
            </a:r>
            <a:endParaRPr sz="3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g1e122af3d23_0_5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g1e122af3d23_0_5"/>
          <p:cNvSpPr txBox="1"/>
          <p:nvPr/>
        </p:nvSpPr>
        <p:spPr>
          <a:xfrm>
            <a:off x="240225" y="3288775"/>
            <a:ext cx="34434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1e122af3d2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000" y="1058150"/>
            <a:ext cx="8311150" cy="3483900"/>
          </a:xfrm>
          <a:prstGeom prst="rect">
            <a:avLst/>
          </a:prstGeom>
          <a:noFill/>
          <a:ln>
            <a:solidFill>
              <a:srgbClr val="6360A7"/>
            </a:solidFill>
          </a:ln>
        </p:spPr>
      </p:pic>
      <p:sp>
        <p:nvSpPr>
          <p:cNvPr id="108" name="Google Shape;108;g1e122af3d23_0_5"/>
          <p:cNvSpPr/>
          <p:nvPr/>
        </p:nvSpPr>
        <p:spPr>
          <a:xfrm>
            <a:off x="6289025" y="3837475"/>
            <a:ext cx="1237800" cy="6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e122af3d23_0_5"/>
          <p:cNvSpPr txBox="1"/>
          <p:nvPr/>
        </p:nvSpPr>
        <p:spPr>
          <a:xfrm>
            <a:off x="240225" y="3288775"/>
            <a:ext cx="34434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Click on LOGIN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1373</Words>
  <Application>Microsoft Office PowerPoint</Application>
  <PresentationFormat>Widescreen</PresentationFormat>
  <Paragraphs>133</Paragraphs>
  <Slides>48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Barlow</vt:lpstr>
      <vt:lpstr>Calibri</vt:lpstr>
      <vt:lpstr>Arial</vt:lpstr>
      <vt:lpstr>Office Theme</vt:lpstr>
      <vt:lpstr>PowerPoint Presentation</vt:lpstr>
      <vt:lpstr>INDEX</vt:lpstr>
      <vt:lpstr>Public pages of the portal</vt:lpstr>
      <vt:lpstr>PowerPoint Presentation</vt:lpstr>
      <vt:lpstr>PowerPoint Presentation</vt:lpstr>
      <vt:lpstr>PowerPoint Presentation</vt:lpstr>
      <vt:lpstr>Access to the Collaborative Environment - Login and registration -</vt:lpstr>
      <vt:lpstr>PowerPoint Presentation</vt:lpstr>
      <vt:lpstr>PowerPoint Presentation</vt:lpstr>
      <vt:lpstr>PowerPoint Presentation</vt:lpstr>
      <vt:lpstr>PowerPoint Presentation</vt:lpstr>
      <vt:lpstr>Access with Google credentials</vt:lpstr>
      <vt:lpstr>PowerPoint Presentation</vt:lpstr>
      <vt:lpstr>Access for users already registered with username and password</vt:lpstr>
      <vt:lpstr>PowerPoint Presentation</vt:lpstr>
      <vt:lpstr>New registration to the portal</vt:lpstr>
      <vt:lpstr>PowerPoint Presentation</vt:lpstr>
      <vt:lpstr>PowerPoint Presentation</vt:lpstr>
      <vt:lpstr>Welcome to your Workspace</vt:lpstr>
      <vt:lpstr>PowerPoint Presentation</vt:lpstr>
      <vt:lpstr>PowerPoint Presentation</vt:lpstr>
      <vt:lpstr>How a co-production process  looks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edit shared resources</vt:lpstr>
      <vt:lpstr>PowerPoint Presentation</vt:lpstr>
      <vt:lpstr>PowerPoint Presentation</vt:lpstr>
      <vt:lpstr>PowerPoint Presentation</vt:lpstr>
      <vt:lpstr>How to create a new resource</vt:lpstr>
      <vt:lpstr>Create a generic empty document</vt:lpstr>
      <vt:lpstr>PowerPoint Presentation</vt:lpstr>
      <vt:lpstr>PowerPoint Presentation</vt:lpstr>
      <vt:lpstr>Import an existing document from Google Drive</vt:lpstr>
      <vt:lpstr>PowerPoint Presentation</vt:lpstr>
      <vt:lpstr>Clone an existing resource</vt:lpstr>
      <vt:lpstr>PowerPoint Presentation</vt:lpstr>
      <vt:lpstr>Create a new resource starting from an existing template/INTERLINKER</vt:lpstr>
      <vt:lpstr>PowerPoint Presentation</vt:lpstr>
      <vt:lpstr>PowerPoint Presentation</vt:lpstr>
      <vt:lpstr>How to share the link to a resource</vt:lpstr>
      <vt:lpstr>PowerPoint Presentation</vt:lpstr>
      <vt:lpstr>PowerPoint Presentation</vt:lpstr>
      <vt:lpstr>You are now ready to participate to the co-production of services !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LOGIN / REGISTER TO THE COLLABORATIVE ENVIRONMENT?</dc:title>
  <dc:creator>Elena Not</dc:creator>
  <cp:lastModifiedBy>Elena Not</cp:lastModifiedBy>
  <cp:revision>21</cp:revision>
  <dcterms:created xsi:type="dcterms:W3CDTF">2022-06-29T10:08:25Z</dcterms:created>
  <dcterms:modified xsi:type="dcterms:W3CDTF">2023-07-20T09:09:12Z</dcterms:modified>
</cp:coreProperties>
</file>